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4"/>
  </p:notesMasterIdLst>
  <p:handoutMasterIdLst>
    <p:handoutMasterId r:id="rId25"/>
  </p:handoutMasterIdLst>
  <p:sldIdLst>
    <p:sldId id="485" r:id="rId2"/>
    <p:sldId id="486" r:id="rId3"/>
    <p:sldId id="488" r:id="rId4"/>
    <p:sldId id="489" r:id="rId5"/>
    <p:sldId id="490" r:id="rId6"/>
    <p:sldId id="491" r:id="rId7"/>
    <p:sldId id="492" r:id="rId8"/>
    <p:sldId id="493" r:id="rId9"/>
    <p:sldId id="494" r:id="rId10"/>
    <p:sldId id="495" r:id="rId11"/>
    <p:sldId id="496" r:id="rId12"/>
    <p:sldId id="497" r:id="rId13"/>
    <p:sldId id="498" r:id="rId14"/>
    <p:sldId id="506" r:id="rId15"/>
    <p:sldId id="499" r:id="rId16"/>
    <p:sldId id="500" r:id="rId17"/>
    <p:sldId id="501" r:id="rId18"/>
    <p:sldId id="502" r:id="rId19"/>
    <p:sldId id="503" r:id="rId20"/>
    <p:sldId id="504" r:id="rId21"/>
    <p:sldId id="507" r:id="rId22"/>
    <p:sldId id="50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6600"/>
    <a:srgbClr val="DE750C"/>
    <a:srgbClr val="FF9966"/>
    <a:srgbClr val="CCFF66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3298" autoAdjust="0"/>
  </p:normalViewPr>
  <p:slideViewPr>
    <p:cSldViewPr>
      <p:cViewPr>
        <p:scale>
          <a:sx n="66" d="100"/>
          <a:sy n="66" d="100"/>
        </p:scale>
        <p:origin x="-1458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42EB1A7-62F2-4190-BA0C-1FE9D33756A4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94325EC-3BDE-4ED9-8D5E-5ECB73510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5463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DAFE3E3-A76E-4C7D-A193-2901FDD15DC8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504F96A-AAE4-44F0-9FF9-99184D9D2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19341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5FC25-AD30-49AA-893B-8318FE37B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6B409-1301-4838-B925-4958F85025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F331E-9F9F-4A94-A052-6A4B00DCC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B340B-9D00-431F-A01D-6DF161C63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664B0-B958-4AC4-9D71-ADFBEE4CD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C9B9B-CE38-419A-AE0D-4E9F40C40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8B20C-D0BD-4F49-A958-3F751F1E95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EEB0-674F-4F4F-B326-7FAADA003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AC59D-682E-4D77-AF61-3B6F9719C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06836-F28C-4AC0-8622-0727518C3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EA182-4CF8-433E-A918-7A043800C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1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9927A8-110D-474E-8886-2DA1B1098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strips dir="ru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857364"/>
            <a:ext cx="8458200" cy="1222375"/>
          </a:xfrm>
        </p:spPr>
        <p:txBody>
          <a:bodyPr>
            <a:noAutofit/>
          </a:bodyPr>
          <a:lstStyle/>
          <a:p>
            <a:pPr algn="ctr"/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здание колледж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1558" y="0"/>
            <a:ext cx="9895558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57224" y="500042"/>
            <a:ext cx="82867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FF00"/>
                </a:solidFill>
              </a:rPr>
              <a:t>Колледж автомобильного транспорта и агротехнологий</a:t>
            </a:r>
            <a:endParaRPr lang="ru-RU" sz="4400" b="1" i="1" dirty="0">
              <a:solidFill>
                <a:srgbClr val="FFFF00"/>
              </a:solidFill>
            </a:endParaRPr>
          </a:p>
        </p:txBody>
      </p:sp>
      <p:pic>
        <p:nvPicPr>
          <p:cNvPr id="8" name="Picture 2" descr="Z:\ПОДРАЗДЕЛЕНИЯ\Приемная_комиссия\_Инфо\Дианова К.С\День открытых дверей 6 ноября 2015\иргау_без_фон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412" y="285728"/>
            <a:ext cx="1770612" cy="17859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300852" y="5929330"/>
            <a:ext cx="6271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Контактный телефон  8 (3952)488-584;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Е-</a:t>
            </a:r>
            <a:r>
              <a:rPr lang="en-US" b="1" dirty="0" smtClean="0">
                <a:solidFill>
                  <a:srgbClr val="FFFF00"/>
                </a:solidFill>
              </a:rPr>
              <a:t>mail</a:t>
            </a:r>
            <a:r>
              <a:rPr lang="ru-RU" b="1" dirty="0" smtClean="0">
                <a:solidFill>
                  <a:srgbClr val="FFFF00"/>
                </a:solidFill>
              </a:rPr>
              <a:t>:</a:t>
            </a:r>
            <a:r>
              <a:rPr lang="en-US" b="1" dirty="0" smtClean="0">
                <a:solidFill>
                  <a:srgbClr val="FFFF00"/>
                </a:solidFill>
              </a:rPr>
              <a:t> auto@igsha.ru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57200"/>
            <a:ext cx="7777186" cy="8382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Флористика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Z:\ПОДРАЗДЕЛЕНИЯ\Приемная_комиссия\_Инфо\Дианова К.С\День открытых дверей 6 ноября 2015\иргау_без_ф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58139" cy="15716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14480" y="1571612"/>
            <a:ext cx="6286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 Квалификация специалиста: флорист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Форма обучения: </a:t>
            </a:r>
            <a:r>
              <a:rPr lang="ru-RU" b="1" dirty="0" smtClean="0"/>
              <a:t>очная; заочная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Срок обучения – очная форма </a:t>
            </a:r>
            <a:r>
              <a:rPr lang="ru-RU" b="1" dirty="0" smtClean="0"/>
              <a:t>1 </a:t>
            </a:r>
            <a:r>
              <a:rPr lang="ru-RU" b="1" dirty="0" smtClean="0"/>
              <a:t>года </a:t>
            </a:r>
            <a:r>
              <a:rPr lang="ru-RU" b="1" dirty="0" smtClean="0"/>
              <a:t>10 </a:t>
            </a:r>
            <a:r>
              <a:rPr lang="ru-RU" b="1" dirty="0" smtClean="0"/>
              <a:t>месяцев;</a:t>
            </a:r>
          </a:p>
          <a:p>
            <a:r>
              <a:rPr lang="ru-RU" b="1" dirty="0" smtClean="0"/>
              <a:t>заочная форма </a:t>
            </a:r>
            <a:r>
              <a:rPr lang="ru-RU" b="1" dirty="0" smtClean="0"/>
              <a:t>2 </a:t>
            </a:r>
            <a:r>
              <a:rPr lang="ru-RU" b="1" dirty="0" smtClean="0"/>
              <a:t>года </a:t>
            </a:r>
            <a:r>
              <a:rPr lang="ru-RU" b="1" dirty="0" smtClean="0"/>
              <a:t>10 </a:t>
            </a:r>
            <a:r>
              <a:rPr lang="ru-RU" b="1" dirty="0" smtClean="0"/>
              <a:t>месяцев (на базе 11 классов</a:t>
            </a:r>
            <a:r>
              <a:rPr lang="ru-RU" b="1" dirty="0" smtClean="0"/>
              <a:t>).</a:t>
            </a:r>
            <a:endParaRPr lang="ru-RU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57158" y="2928934"/>
            <a:ext cx="8501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Флорист занимается созданием флористических изделий из живых срезанных цветов, сухоцветов, искусственных цветов и других материалов; флористическим использованием горшечных растений; флористическим оформлением; управлением флористическими работами и персоналом, включая организацию службы доставки цветов. 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1374248849277703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14818"/>
            <a:ext cx="5000660" cy="2442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User\Desktop\291569-42285-53356489-m750x740-ue35c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000504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457200"/>
            <a:ext cx="7348558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Экономика и бухгалтерский учет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 descr="Z:\ПОДРАЗДЕЛЕНИЯ\Приемная_комиссия\_Инфо\Дианова К.С\День открытых дверей 6 ноября 2015\иргау_без_ф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58139" cy="15716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1357298"/>
            <a:ext cx="71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 Квалификация специалиста: бухгалтер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Форма обучения: очная и заочная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</a:t>
            </a:r>
            <a:r>
              <a:rPr lang="ru-RU" b="1" dirty="0" smtClean="0"/>
              <a:t> Срок обучения – очная форма </a:t>
            </a:r>
            <a:r>
              <a:rPr lang="ru-RU" b="1" dirty="0" smtClean="0"/>
              <a:t>1 </a:t>
            </a:r>
            <a:r>
              <a:rPr lang="ru-RU" b="1" dirty="0" smtClean="0"/>
              <a:t>года </a:t>
            </a:r>
            <a:r>
              <a:rPr lang="ru-RU" b="1" dirty="0" smtClean="0"/>
              <a:t>10 </a:t>
            </a:r>
            <a:r>
              <a:rPr lang="ru-RU" b="1" dirty="0" smtClean="0"/>
              <a:t>месяцев;</a:t>
            </a:r>
          </a:p>
          <a:p>
            <a:r>
              <a:rPr lang="ru-RU" b="1" dirty="0" smtClean="0"/>
              <a:t>заочная форма </a:t>
            </a:r>
            <a:r>
              <a:rPr lang="ru-RU" b="1" dirty="0" smtClean="0"/>
              <a:t>2 </a:t>
            </a:r>
            <a:r>
              <a:rPr lang="ru-RU" b="1" dirty="0" smtClean="0"/>
              <a:t>года </a:t>
            </a:r>
            <a:r>
              <a:rPr lang="ru-RU" b="1" dirty="0" smtClean="0"/>
              <a:t>10 </a:t>
            </a:r>
            <a:r>
              <a:rPr lang="ru-RU" b="1" dirty="0" smtClean="0"/>
              <a:t>месяцев (на базе 11 классов</a:t>
            </a:r>
            <a:r>
              <a:rPr lang="ru-RU" b="1" dirty="0" smtClean="0"/>
              <a:t>);</a:t>
            </a:r>
          </a:p>
          <a:p>
            <a:r>
              <a:rPr lang="ru-RU" b="1" dirty="0" smtClean="0"/>
              <a:t>заочная форма 3 года 10 месяцев (на базе 9 классов).</a:t>
            </a:r>
            <a:endParaRPr lang="ru-RU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14282" y="2857496"/>
            <a:ext cx="87154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Бухгалтер на предприятии занимается ведением финансовой документации компании; составлением бюджета организации; обслуживанием банковских счетов, осуществлением денежных переводов; подачей отчетности в государственные органы; расчетом и выплатой заработной платы сотрудников.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esktop\kolky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02" y="4143380"/>
            <a:ext cx="5072098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57200"/>
            <a:ext cx="7848624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Коммерция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 descr="Z:\ПОДРАЗДЕЛЕНИЯ\Приемная_комиссия\_Инфо\Дианова К.С\День открытых дверей 6 ноября 2015\иргау_без_ф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58139" cy="15716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71604" y="1285860"/>
            <a:ext cx="61436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 Квалификация </a:t>
            </a:r>
            <a:r>
              <a:rPr lang="ru-RU" b="1" dirty="0" smtClean="0"/>
              <a:t>специалиста: менеджер по продажам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Форма </a:t>
            </a:r>
            <a:r>
              <a:rPr lang="ru-RU" b="1" dirty="0" smtClean="0"/>
              <a:t>обучения: очная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Срок обучения – очная форма </a:t>
            </a:r>
            <a:r>
              <a:rPr lang="ru-RU" b="1" dirty="0" smtClean="0"/>
              <a:t>1 </a:t>
            </a:r>
            <a:r>
              <a:rPr lang="ru-RU" b="1" dirty="0" smtClean="0"/>
              <a:t>года </a:t>
            </a:r>
            <a:r>
              <a:rPr lang="ru-RU" b="1" dirty="0" smtClean="0"/>
              <a:t>10 </a:t>
            </a:r>
            <a:r>
              <a:rPr lang="ru-RU" b="1" dirty="0" smtClean="0"/>
              <a:t>месяцев;</a:t>
            </a:r>
          </a:p>
          <a:p>
            <a:r>
              <a:rPr lang="ru-RU" b="1" dirty="0" smtClean="0"/>
              <a:t>заочная форма </a:t>
            </a:r>
            <a:r>
              <a:rPr lang="ru-RU" b="1" dirty="0" smtClean="0"/>
              <a:t>2 </a:t>
            </a:r>
            <a:r>
              <a:rPr lang="ru-RU" b="1" dirty="0" smtClean="0"/>
              <a:t>года </a:t>
            </a:r>
            <a:r>
              <a:rPr lang="ru-RU" b="1" dirty="0" smtClean="0"/>
              <a:t>10 </a:t>
            </a:r>
            <a:r>
              <a:rPr lang="ru-RU" b="1" dirty="0" smtClean="0"/>
              <a:t>месяцев (на базе 11 классов</a:t>
            </a:r>
            <a:r>
              <a:rPr lang="ru-RU" b="1" dirty="0" smtClean="0"/>
              <a:t>).</a:t>
            </a:r>
            <a:endParaRPr lang="ru-RU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14282" y="2786058"/>
            <a:ext cx="864399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Менеджер по продажам изучает спрос и предложение на товары; организует процесс купли/продажи; формирует ассортиментную политику; управляет поставками; организует доставку товаров до потребителей, продвижение товаров и услуг на рынок; организует и проводит сделки купли-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продажи; организует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коммерческую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деятельность в Интернете;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управляет системами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электронной торговли. 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9218" name="Picture 2" descr="C:\Users\User\Desktop\UnionPay-International-ob-edinyaetsya-s-kitajskoj-firmoj-e-lektronnoj-kommerts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12" y="4143380"/>
            <a:ext cx="5429288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57200"/>
            <a:ext cx="7777186" cy="8382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Теоретическое обучение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Z:\ПОДРАЗДЕЛЕНИЯ\Приемная_комиссия\_Инфо\Дианова К.С\День открытых дверей 6 ноября 2015\иргау_без_ф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58139" cy="1571636"/>
          </a:xfrm>
          <a:prstGeom prst="rect">
            <a:avLst/>
          </a:prstGeom>
          <a:noFill/>
        </p:spPr>
      </p:pic>
      <p:pic>
        <p:nvPicPr>
          <p:cNvPr id="1026" name="Picture 2" descr="C:\Users\User\Desktop\ФОТОГРАФИИИИ\без имени-82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785926"/>
            <a:ext cx="7417247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457200"/>
            <a:ext cx="7562872" cy="8382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Практическое обучение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Z:\ПОДРАЗДЕЛЕНИЯ\Приемная_комиссия\_Инфо\Дианова К.С\День открытых дверей 6 ноября 2015\иргау_без_ф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58139" cy="1571636"/>
          </a:xfrm>
          <a:prstGeom prst="rect">
            <a:avLst/>
          </a:prstGeom>
          <a:noFill/>
        </p:spPr>
      </p:pic>
      <p:pic>
        <p:nvPicPr>
          <p:cNvPr id="5" name="Picture 2" descr="H:\вадим\демонтаж,монтаж рессо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071546"/>
            <a:ext cx="2357422" cy="3364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H:\вадим\разборка редуктора заднего моста(ГАЗ 5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071678"/>
            <a:ext cx="2714644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Z:\ПОДРАЗДЕЛЕНИЯ\Колледж_агротехнологий_и_бизнеса\_Инфо\фото\Землеустройство\image-22-05-14-15-38-1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500174"/>
            <a:ext cx="2857520" cy="2724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" descr="F:\фото\2 курс для презентации\Практика Гуназа, Габитова\20140514-0010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4357694"/>
            <a:ext cx="3643338" cy="2271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457200"/>
            <a:ext cx="7562872" cy="838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Лабораторное обучение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Z:\ПОДРАЗДЕЛЕНИЯ\Приемная_комиссия\_Инфо\Дианова К.С\День открытых дверей 6 ноября 2015\иргау_без_ф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58139" cy="1571636"/>
          </a:xfrm>
          <a:prstGeom prst="rect">
            <a:avLst/>
          </a:prstGeom>
          <a:noFill/>
        </p:spPr>
      </p:pic>
      <p:sp>
        <p:nvSpPr>
          <p:cNvPr id="8194" name="AutoShape 2" descr="IMG_02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IMG_02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7" name="Picture 5" descr="C:\Users\User\Desktop\IMG_0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432882"/>
            <a:ext cx="7572428" cy="5121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57200"/>
            <a:ext cx="8062938" cy="8382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Материальная база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Z:\ПОДРАЗДЕЛЕНИЯ\Приемная_комиссия\_Инфо\Дианова К.С\День открытых дверей 6 ноября 2015\иргау_без_ф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58139" cy="1571636"/>
          </a:xfrm>
          <a:prstGeom prst="rect">
            <a:avLst/>
          </a:prstGeom>
          <a:noFill/>
        </p:spPr>
      </p:pic>
      <p:pic>
        <p:nvPicPr>
          <p:cNvPr id="5" name="Picture 8" descr="F:\отчет по воспитательной работе\ДЛЯ ДОКЛАДА\280320149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16"/>
            <a:ext cx="4022876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0" descr="F:\отчет по воспитательной работе\ДЛЯ ДОКЛАДА\280320149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285860"/>
            <a:ext cx="4586614" cy="315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457200"/>
            <a:ext cx="7348558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Выступления на конференциях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Z:\ПОДРАЗДЕЛЕНИЯ\Приемная_комиссия\_Инфо\Дианова К.С\День открытых дверей 6 ноября 2015\иргау_без_ф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58139" cy="1571636"/>
          </a:xfrm>
          <a:prstGeom prst="rect">
            <a:avLst/>
          </a:prstGeom>
          <a:noFill/>
        </p:spPr>
      </p:pic>
      <p:pic>
        <p:nvPicPr>
          <p:cNvPr id="2050" name="Picture 2" descr="C:\Users\User\Desktop\ФОТО КОЛЛЕДЖА и презентации\Фото_Конкурса_БП\IMG_32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0438"/>
            <a:ext cx="4357686" cy="2905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ФОТОГРАФИИИИ\2014 год\2014-03-02 12.04.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785926"/>
            <a:ext cx="4786314" cy="3589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457200"/>
            <a:ext cx="7419996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Студенческое общежитие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 descr="Z:\ПОДРАЗДЕЛЕНИЯ\Приемная_комиссия\_Инфо\Дианова К.С\День открытых дверей 6 ноября 2015\иргау_без_ф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58139" cy="1571636"/>
          </a:xfrm>
          <a:prstGeom prst="rect">
            <a:avLst/>
          </a:prstGeom>
          <a:noFill/>
        </p:spPr>
      </p:pic>
      <p:pic>
        <p:nvPicPr>
          <p:cNvPr id="3074" name="Picture 2" descr="C:\Users\User\Desktop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571612"/>
            <a:ext cx="7979076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457200"/>
            <a:ext cx="7858148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Культурно-досуговая деятельность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Z:\ПОДРАЗДЕЛЕНИЯ\Приемная_комиссия\_Инфо\Дианова К.С\День открытых дверей 6 ноября 2015\иргау_без_ф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58139" cy="1571636"/>
          </a:xfrm>
          <a:prstGeom prst="rect">
            <a:avLst/>
          </a:prstGeom>
          <a:noFill/>
        </p:spPr>
      </p:pic>
      <p:pic>
        <p:nvPicPr>
          <p:cNvPr id="3074" name="Picture 2" descr="C:\Users\User\Desktop\ФОТО КОЛЛЕДЖА и презентации\Новая папка\IMAG0057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298" y="3643314"/>
            <a:ext cx="2071702" cy="2993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User\Desktop\ФОТО КОЛЛЕДЖА и презентации\Новая папка\20140123_1544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30272">
            <a:off x="976730" y="1607219"/>
            <a:ext cx="3455359" cy="2412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User\Desktop\ФОТО КОЛЛЕДЖА и презентации\Новая папка\UoWuCMvI8O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07356">
            <a:off x="5433508" y="1590542"/>
            <a:ext cx="3338512" cy="224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User\Desktop\ФОТО КОЛЛЕДЖА и презентации\Новая папка\IMG_41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127330">
            <a:off x="231891" y="3232705"/>
            <a:ext cx="3172904" cy="339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User\Desktop\ФОТОГРАФИИИИ\2014 год\2014-06-17 16.39.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3786190"/>
            <a:ext cx="3238491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001056" cy="838200"/>
          </a:xfrm>
        </p:spPr>
        <p:txBody>
          <a:bodyPr/>
          <a:lstStyle/>
          <a:p>
            <a:r>
              <a:rPr lang="ru-RU" cap="none" dirty="0" smtClean="0">
                <a:solidFill>
                  <a:srgbClr val="002060"/>
                </a:solidFill>
              </a:rPr>
              <a:t>Директор колледжа</a:t>
            </a:r>
            <a:endParaRPr lang="ru-RU" cap="none" dirty="0">
              <a:solidFill>
                <a:srgbClr val="002060"/>
              </a:solidFill>
            </a:endParaRPr>
          </a:p>
        </p:txBody>
      </p:sp>
      <p:pic>
        <p:nvPicPr>
          <p:cNvPr id="6" name="Picture 2" descr="Z:\ПОДРАЗДЕЛЕНИЯ\Приемная_комиссия\_Инфо\Дианова К.С\День открытых дверей 6 ноября 2015\иргау_без_ф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558139" cy="1571636"/>
          </a:xfrm>
          <a:prstGeom prst="rect">
            <a:avLst/>
          </a:prstGeom>
          <a:noFill/>
        </p:spPr>
      </p:pic>
      <p:pic>
        <p:nvPicPr>
          <p:cNvPr id="2050" name="Picture 2" descr="C:\Users\User\Desktop\ФОТО КОЛЛЕДЖА и презентации\б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142984"/>
            <a:ext cx="3956125" cy="47388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28728" y="6027003"/>
            <a:ext cx="6072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Бельков Николай Николаевич </a:t>
            </a:r>
          </a:p>
          <a:p>
            <a:pPr algn="ctr"/>
            <a:r>
              <a:rPr lang="ru-RU" sz="2400" b="1" i="1" dirty="0" smtClean="0"/>
              <a:t>кандидат педагогических наук</a:t>
            </a:r>
            <a:endParaRPr lang="ru-RU" sz="2400" b="1" i="1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Традиции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Z:\ПОДРАЗДЕЛЕНИЯ\Приемная_комиссия\_Инфо\Дианова К.С\День открытых дверей 6 ноября 2015\иргау_без_ф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558139" cy="15716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1714488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002060"/>
                </a:solidFill>
              </a:rPr>
              <a:t>Участие в выставке</a:t>
            </a:r>
          </a:p>
          <a:p>
            <a:pPr algn="ctr"/>
            <a:r>
              <a:rPr lang="ru-RU" b="1" i="1" u="sng" dirty="0" smtClean="0">
                <a:solidFill>
                  <a:srgbClr val="002060"/>
                </a:solidFill>
              </a:rPr>
              <a:t> «День Университета»</a:t>
            </a:r>
            <a:endParaRPr lang="ru-RU" b="1" i="1" u="sng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714488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002060"/>
                </a:solidFill>
              </a:rPr>
              <a:t>Участие в выставке</a:t>
            </a:r>
          </a:p>
          <a:p>
            <a:pPr algn="ctr"/>
            <a:r>
              <a:rPr lang="ru-RU" b="1" i="1" u="sng" dirty="0" smtClean="0">
                <a:solidFill>
                  <a:srgbClr val="002060"/>
                </a:solidFill>
              </a:rPr>
              <a:t> «Выбери профессию»</a:t>
            </a:r>
            <a:endParaRPr lang="ru-RU" b="1" i="1" u="sng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User\Desktop\ФОТО КОЛЛЕДЖА и презентации\Новая папка\DSC01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643182"/>
            <a:ext cx="4429124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User\Desktop\ФОТОГРАФИИИИ\2014 год\2013-11-03 11.07.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571744"/>
            <a:ext cx="3929090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457200"/>
            <a:ext cx="727712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Сельскохозяйственные работы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Z:\ПОДРАЗДЕЛЕНИЯ\Приемная_комиссия\_Инфо\Дианова К.С\День открытых дверей 6 ноября 2015\иргау_без_ф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558139" cy="1571636"/>
          </a:xfrm>
          <a:prstGeom prst="rect">
            <a:avLst/>
          </a:prstGeom>
          <a:noFill/>
        </p:spPr>
      </p:pic>
      <p:pic>
        <p:nvPicPr>
          <p:cNvPr id="5122" name="Picture 2" descr="C:\Users\User\Desktop\ФОТОГРАФИИИИ\фото колледж\студенты 2015 год\DSC01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89887"/>
            <a:ext cx="4667250" cy="3468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User\Desktop\ФОТО КОЛЛЕДЖА и презентации\фото колледж  2015-2016\сельскохозяйственные работы\20150912_0946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000108"/>
            <a:ext cx="4286248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User\Desktop\ФОТО КОЛЛЕДЖА и презентации\фото колледж  2015-2016\сельскохозяйственные работы\20151006_1031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1285852" y="1357298"/>
            <a:ext cx="3230684" cy="1994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6" cstate="print"/>
          <a:srcRect l="659" r="659"/>
          <a:stretch>
            <a:fillRect/>
          </a:stretch>
        </p:blipFill>
        <p:spPr>
          <a:xfrm>
            <a:off x="4857752" y="4149205"/>
            <a:ext cx="3687888" cy="2708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ПОДРАЗДЕЛЕНИЯ\Приемная_комиссия\_Инфо\Дианова К.С\День открытых дверей 6 ноября 2015\иргау_без_ф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558139" cy="15716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18" y="214290"/>
            <a:ext cx="7143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Иркутский государственный аграрный университет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имени  А.А. Ежевского</a:t>
            </a:r>
          </a:p>
          <a:p>
            <a:endParaRPr lang="ru-RU" dirty="0" smtClean="0"/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Колледж автомобильного транспорта и агротехнологий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210574"/>
            <a:ext cx="79296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Адрес колледжа</a:t>
            </a:r>
            <a:r>
              <a:rPr lang="ru-RU" sz="2000" b="1" dirty="0" smtClean="0"/>
              <a:t>: Иркутский район, п. Молодежный, дом 1/1</a:t>
            </a:r>
            <a:endParaRPr lang="ru-RU" sz="2000" dirty="0" smtClean="0"/>
          </a:p>
          <a:p>
            <a:pPr algn="ctr"/>
            <a:r>
              <a:rPr lang="ru-RU" sz="2000" b="1" dirty="0" smtClean="0"/>
              <a:t>г. Иркутск, ул. Храмцовская, д.2А</a:t>
            </a:r>
            <a:endParaRPr lang="ru-RU" sz="2000" dirty="0" smtClean="0"/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Директор колледжа</a:t>
            </a:r>
            <a:r>
              <a:rPr lang="ru-RU" sz="2000" b="1" dirty="0" smtClean="0"/>
              <a:t>:</a:t>
            </a:r>
            <a:endParaRPr lang="ru-RU" sz="2000" dirty="0" smtClean="0"/>
          </a:p>
          <a:p>
            <a:pPr algn="ctr"/>
            <a:r>
              <a:rPr lang="ru-RU" sz="2000" dirty="0" smtClean="0"/>
              <a:t>Бельков Николай Николаевич</a:t>
            </a:r>
          </a:p>
          <a:p>
            <a:pPr algn="ctr"/>
            <a:r>
              <a:rPr lang="ru-RU" sz="2000" b="1" dirty="0" smtClean="0"/>
              <a:t>8 (3952) 48-85-84; 89148987962</a:t>
            </a:r>
            <a:endParaRPr lang="ru-RU" sz="2000" dirty="0" smtClean="0"/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Заместитель директора по учебной  работе: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dirty="0" smtClean="0"/>
              <a:t>Чернигова Елена Николаевна</a:t>
            </a:r>
          </a:p>
          <a:p>
            <a:pPr algn="ctr"/>
            <a:r>
              <a:rPr lang="ru-RU" sz="2000" b="1" dirty="0" smtClean="0"/>
              <a:t>8 (3952) 48-85-84</a:t>
            </a:r>
            <a:endParaRPr lang="ru-RU" sz="2000" dirty="0" smtClean="0"/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Заместитель директора по воспитательной работе: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dirty="0" smtClean="0"/>
              <a:t>Степанова Оксана Валерьевна</a:t>
            </a:r>
          </a:p>
          <a:p>
            <a:pPr algn="ctr"/>
            <a:r>
              <a:rPr lang="ru-RU" sz="2000" b="1" dirty="0" smtClean="0"/>
              <a:t>8 (3952) 48-85-84</a:t>
            </a:r>
            <a:endParaRPr lang="ru-RU" sz="2000" dirty="0" smtClean="0"/>
          </a:p>
          <a:p>
            <a:pPr algn="ctr"/>
            <a:endParaRPr lang="en-US" sz="2000" b="1" dirty="0" smtClean="0"/>
          </a:p>
          <a:p>
            <a:pPr algn="ctr"/>
            <a:r>
              <a:rPr lang="en-US" sz="2000" b="1" dirty="0" smtClean="0"/>
              <a:t>E-mail</a:t>
            </a:r>
            <a:r>
              <a:rPr lang="ru-RU" sz="2000" b="1" dirty="0" smtClean="0"/>
              <a:t>: </a:t>
            </a:r>
            <a:r>
              <a:rPr lang="ru-RU" sz="2000" b="1" dirty="0" err="1" smtClean="0"/>
              <a:t>auto@igsha.ru</a:t>
            </a:r>
            <a:r>
              <a:rPr lang="ru-RU" sz="2000" b="1" dirty="0" smtClean="0"/>
              <a:t> </a:t>
            </a:r>
            <a:endParaRPr lang="en-US" sz="2000" b="1" dirty="0" smtClean="0"/>
          </a:p>
          <a:p>
            <a:pPr algn="ctr"/>
            <a:r>
              <a:rPr lang="ru-RU" sz="2000" b="1" dirty="0" smtClean="0"/>
              <a:t> </a:t>
            </a:r>
            <a:r>
              <a:rPr lang="en-US" sz="2000" b="1" dirty="0" smtClean="0"/>
              <a:t>C</a:t>
            </a:r>
            <a:r>
              <a:rPr lang="ru-RU" sz="2000" b="1" dirty="0" err="1" smtClean="0"/>
              <a:t>айт</a:t>
            </a:r>
            <a:r>
              <a:rPr lang="ru-RU" sz="2000" b="1" dirty="0" smtClean="0"/>
              <a:t>: </a:t>
            </a:r>
            <a:r>
              <a:rPr lang="en-US" sz="2000" b="1" dirty="0" smtClean="0"/>
              <a:t>www.igsha.ru</a:t>
            </a:r>
            <a:endParaRPr lang="ru-RU" dirty="0"/>
          </a:p>
        </p:txBody>
      </p:sp>
    </p:spTree>
  </p:cSld>
  <p:clrMapOvr>
    <a:masterClrMapping/>
  </p:clrMapOvr>
  <p:transition>
    <p:strips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7419996" cy="1295400"/>
          </a:xfrm>
        </p:spPr>
        <p:txBody>
          <a:bodyPr/>
          <a:lstStyle/>
          <a:p>
            <a:r>
              <a:rPr lang="ru-RU" dirty="0" smtClean="0"/>
              <a:t>Специальности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3143240" cy="100013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Calibri" pitchFamily="34" charset="0"/>
              </a:rPr>
              <a:t> Техническое обслуживание и ремонт автомобильного транспорта</a:t>
            </a:r>
          </a:p>
          <a:p>
            <a:pPr>
              <a:buFont typeface="Arial" pitchFamily="34" charset="0"/>
              <a:buChar char="•"/>
            </a:pPr>
            <a:endParaRPr lang="ru-RU" sz="1600" dirty="0">
              <a:latin typeface="Calibri Light" pitchFamily="34" charset="0"/>
            </a:endParaRPr>
          </a:p>
        </p:txBody>
      </p:sp>
      <p:pic>
        <p:nvPicPr>
          <p:cNvPr id="4" name="Picture 2" descr="Z:\ПОДРАЗДЕЛЕНИЯ\Приемная_комиссия\_Инфо\Дианова К.С\День открытых дверей 6 ноября 2015\иргау_без_ф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58139" cy="15716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14744" y="1142984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2060"/>
                </a:solidFill>
                <a:latin typeface="Calibri" pitchFamily="34" charset="0"/>
              </a:rPr>
              <a:t> Механизация сельского хозяйства</a:t>
            </a:r>
            <a:endParaRPr lang="ru-RU" b="1" i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512" y="1071546"/>
            <a:ext cx="2857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Организация перевозок и управление на транспорте (по видам)</a:t>
            </a:r>
            <a:endParaRPr lang="ru-RU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3075" name="Picture 3" descr="C:\Users\User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04300">
            <a:off x="-145061" y="4400363"/>
            <a:ext cx="3543286" cy="22145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User\Desktop\Атотранспорт_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57430"/>
            <a:ext cx="2928958" cy="17191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User\Desktop\ФОТО КОЛЛЕДЖА и презентации\фото Д.Академии\DSC009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50926">
            <a:off x="3203232" y="4457135"/>
            <a:ext cx="3005466" cy="22145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User\Desktop\ntc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2071678"/>
            <a:ext cx="2979116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Users\User\Desktop\z336_695_aut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18426">
            <a:off x="6053003" y="4625620"/>
            <a:ext cx="3000396" cy="20981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C:\Users\User\Desktop\kto-takoj-logist-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40" y="1928802"/>
            <a:ext cx="2000264" cy="2780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57200"/>
            <a:ext cx="8420128" cy="838200"/>
          </a:xfrm>
        </p:spPr>
        <p:txBody>
          <a:bodyPr/>
          <a:lstStyle/>
          <a:p>
            <a:r>
              <a:rPr lang="ru-RU" dirty="0" smtClean="0"/>
              <a:t>Специальности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86446" y="121442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Флористика</a:t>
            </a:r>
            <a:endParaRPr lang="ru-RU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121442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Землеустройство</a:t>
            </a:r>
            <a:endParaRPr lang="ru-RU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8" name="Picture 2" descr="Z:\ПОДРАЗДЕЛЕНИЯ\Приемная_комиссия\_Инфо\Дианова К.С\День открытых дверей 6 ноября 2015\иргау_без_ф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58139" cy="1571636"/>
          </a:xfrm>
          <a:prstGeom prst="rect">
            <a:avLst/>
          </a:prstGeom>
          <a:noFill/>
        </p:spPr>
      </p:pic>
      <p:pic>
        <p:nvPicPr>
          <p:cNvPr id="4098" name="Picture 2" descr="C:\Users\User\Desktop\еекв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643050"/>
            <a:ext cx="3500462" cy="2525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User\Desktop\ФОТО КОЛЛЕДЖА и презентации\фото Д.Академии\1454997651_geodez_1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073975"/>
            <a:ext cx="4191006" cy="2784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User\Desktop\еп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1571612"/>
            <a:ext cx="3605127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User\Desktop\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4000504"/>
            <a:ext cx="3000396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428604"/>
            <a:ext cx="6205550" cy="838200"/>
          </a:xfrm>
        </p:spPr>
        <p:txBody>
          <a:bodyPr/>
          <a:lstStyle/>
          <a:p>
            <a:r>
              <a:rPr lang="ru-RU" dirty="0" smtClean="0"/>
              <a:t>Специальности</a:t>
            </a:r>
            <a:endParaRPr lang="ru-RU" dirty="0"/>
          </a:p>
        </p:txBody>
      </p:sp>
      <p:pic>
        <p:nvPicPr>
          <p:cNvPr id="4" name="Picture 2" descr="Z:\ПОДРАЗДЕЛЕНИЯ\Приемная_комиссия\_Инфо\Дианова К.С\День открытых дверей 6 ноября 2015\иргау_без_ф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58139" cy="15716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1142984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Экономика и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бухгалтерский учет</a:t>
            </a:r>
            <a:endParaRPr lang="ru-RU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0694" y="1214422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Коммерция</a:t>
            </a:r>
            <a:endParaRPr lang="ru-RU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5122" name="Picture 2" descr="C:\Users\User\Desktop\м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912578"/>
            <a:ext cx="3286148" cy="25879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Users\User\Desktop\выа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4567597"/>
            <a:ext cx="2428892" cy="22904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4" name="Picture 4" descr="C:\Users\User\Desktop\4634330524fc8eefe630af1d915159a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1643050"/>
            <a:ext cx="3662297" cy="27574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5" name="Picture 5" descr="C:\Users\User\Desktop\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4572008"/>
            <a:ext cx="3843659" cy="2285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457200"/>
            <a:ext cx="7419996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Техническое обслуживание и ремонт автомобильного транспорта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Z:\ПОДРАЗДЕЛЕНИЯ\Приемная_комиссия\_Инфо\Дианова К.С\День открытых дверей 6 ноября 2015\иргау_без_ф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58139" cy="15716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2857496"/>
            <a:ext cx="83582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Деятельность техника направлена непосредственно на техническое обслуживание и ремонт автомобильного транспорта. Техник может заниматься организационно-управленческой деятельностью, разработкой конструкторской и технологической документации для ремонта, модернизации транспортных средств.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1571612"/>
            <a:ext cx="7215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 Квалификация специалиста: техник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 Форма обучения: очная и заочная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 Срок обучения – 2 года 10 месяцев ( на базе 11 классов)</a:t>
            </a:r>
            <a:endParaRPr lang="ru-RU" sz="2000" b="1" dirty="0"/>
          </a:p>
        </p:txBody>
      </p:sp>
      <p:pic>
        <p:nvPicPr>
          <p:cNvPr id="7" name="Picture 2" descr="C:\Users\User\Desktop\тех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8988" y="4214818"/>
            <a:ext cx="5815012" cy="286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457200"/>
            <a:ext cx="7562872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Механизация сельского хозяйства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Z:\ПОДРАЗДЕЛЕНИЯ\Приемная_комиссия\_Инфо\Дианова К.С\День открытых дверей 6 ноября 2015\иргау_без_ф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58139" cy="15716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1500174"/>
            <a:ext cx="671517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700" b="1" dirty="0" smtClean="0"/>
              <a:t> Квалификация специалиста: техник-механик</a:t>
            </a:r>
          </a:p>
          <a:p>
            <a:pPr>
              <a:buFont typeface="Arial" pitchFamily="34" charset="0"/>
              <a:buChar char="•"/>
            </a:pPr>
            <a:r>
              <a:rPr lang="ru-RU" sz="1700" b="1" dirty="0" smtClean="0"/>
              <a:t> Форма обучения: очная и заочная</a:t>
            </a:r>
          </a:p>
          <a:p>
            <a:pPr>
              <a:buFont typeface="Arial" pitchFamily="34" charset="0"/>
              <a:buChar char="•"/>
            </a:pPr>
            <a:r>
              <a:rPr lang="ru-RU" sz="1700" b="1" dirty="0" smtClean="0"/>
              <a:t> Срок обучения – 2 года 10 месяцев (на базе 11 классов</a:t>
            </a:r>
            <a:r>
              <a:rPr lang="ru-RU" sz="1700" b="1" dirty="0" smtClean="0"/>
              <a:t>)</a:t>
            </a:r>
          </a:p>
          <a:p>
            <a:r>
              <a:rPr lang="ru-RU" sz="1700" b="1" dirty="0" smtClean="0"/>
              <a:t>заочная форма обучения на базе 9 классов – 3 года 10 месяцев</a:t>
            </a:r>
            <a:endParaRPr lang="ru-RU" sz="17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2786058"/>
            <a:ext cx="87868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Будущие механиза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тор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ы изучают назначение и общее устройство сельскохозяйственных машин – тракторов, комбайнов, всех устройств, необходимых для механизированных работ в растениеводстве и животноводстве. Такой специалист инициирует все виды ремонта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подответственной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техники, устанавливает вновь приобретенное сельскохозяйственное оборудование и комплектует машинно-тракторный агрегат.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User\Desktop\Алыева\My5icC5ibG9nc3BvdC5jb20vLU1ad2hVdldDYmZVL1VBMkkyN01DaDJJL0FBQUFBQUFBVExjL3RZQ3FCd2V2akt3L3MxNjAwL191Ym9ya2FfemVybm92eWtoX2ZvdG9fMDAxLmpwZw==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778" y="4671337"/>
            <a:ext cx="4929222" cy="2186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428604"/>
            <a:ext cx="6634178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Организация перевозок и 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управление на транспорте (по видам)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Z:\ПОДРАЗДЕЛЕНИЯ\Приемная_комиссия\_Инфо\Дианова К.С\День открытых дверей 6 ноября 2015\иргау_без_ф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58139" cy="15716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1643050"/>
            <a:ext cx="8858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 Квалификация специалиста: техник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Форма обучения: </a:t>
            </a:r>
            <a:r>
              <a:rPr lang="ru-RU" b="1" dirty="0" smtClean="0"/>
              <a:t>очная и заочная; </a:t>
            </a:r>
            <a:r>
              <a:rPr lang="ru-RU" b="1" dirty="0" smtClean="0"/>
              <a:t>Срок обучения – 3года 10 месяцев (на базе 9 классов)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Форма обучения: заочная; Срок обучения – 2 года 10 месяцев (на базе 11 классов)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3000372"/>
            <a:ext cx="85010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Организация перевозок и управление на транспорте – область транспорта, которая включает совокупность средств, методов и способов человеческой деятельности, обеспечивающих организацию и управление перевозочным процессом, при безусловном обеспечении безопасности движения. Объектами профессиональной деятельности выпускника являются технические средства по приему, выдаче, погрузке и выгрузке грузов; перевозкам грузов и пассажиров, а также оперативное руководство и управление процессами перевозки.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C:\Users\User\Desktop\a05c597f0fd5beafc6fa40acefae0330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929198"/>
            <a:ext cx="3857652" cy="19288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428604"/>
            <a:ext cx="6134112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Землеустройство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 descr="Z:\ПОДРАЗДЕЛЕНИЯ\Приемная_комиссия\_Инфо\Дианова К.С\День открытых дверей 6 ноября 2015\иргау_без_ф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58139" cy="15716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1214422"/>
            <a:ext cx="6572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 Квалификация специалиста: техник - землеустроитель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Форма обучения: </a:t>
            </a:r>
            <a:r>
              <a:rPr lang="ru-RU" b="1" dirty="0" smtClean="0"/>
              <a:t>очная; заочная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Срок обучения – </a:t>
            </a:r>
            <a:r>
              <a:rPr lang="ru-RU" b="1" dirty="0" smtClean="0"/>
              <a:t>очная форма 2 </a:t>
            </a:r>
            <a:r>
              <a:rPr lang="ru-RU" b="1" dirty="0" smtClean="0"/>
              <a:t>года 6 </a:t>
            </a:r>
            <a:r>
              <a:rPr lang="ru-RU" b="1" dirty="0" smtClean="0"/>
              <a:t>месяцев;</a:t>
            </a:r>
          </a:p>
          <a:p>
            <a:r>
              <a:rPr lang="ru-RU" b="1" dirty="0" smtClean="0"/>
              <a:t>заочная форма 3 года 6 месяцев (на базе 11 классов).</a:t>
            </a:r>
          </a:p>
          <a:p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2571744"/>
            <a:ext cx="83582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Техник-землеустроитель проводит измерительные работы для проектирования строительства; проектирует местность для строительства; согласовывает строительство объектов и осуществляет регистрационные действия; организует и планирует рациональное использование земель и территорий;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проектирует землеустройство с учетом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физических и химических свойств почв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территорий; осуществляет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экономическую оценку земель и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территорий. 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zemleust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857628"/>
            <a:ext cx="4114800" cy="2738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_для_Презентаций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6444</TotalTime>
  <Words>570</Words>
  <Application>Microsoft Office PowerPoint</Application>
  <PresentationFormat>Экран (4:3)</PresentationFormat>
  <Paragraphs>100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Шаблон_для_Презентаций</vt:lpstr>
      <vt:lpstr>Слайд 1</vt:lpstr>
      <vt:lpstr>Директор колледжа</vt:lpstr>
      <vt:lpstr>Специальности</vt:lpstr>
      <vt:lpstr>Специальности</vt:lpstr>
      <vt:lpstr>Специальности</vt:lpstr>
      <vt:lpstr>Техническое обслуживание и ремонт автомобильного транспорта</vt:lpstr>
      <vt:lpstr>Механизация сельского хозяйства</vt:lpstr>
      <vt:lpstr>Организация перевозок и   управление на транспорте (по видам)</vt:lpstr>
      <vt:lpstr>Землеустройство</vt:lpstr>
      <vt:lpstr>Флористика</vt:lpstr>
      <vt:lpstr>Экономика и бухгалтерский учет</vt:lpstr>
      <vt:lpstr>Коммерция</vt:lpstr>
      <vt:lpstr>Теоретическое обучение</vt:lpstr>
      <vt:lpstr>Практическое обучение</vt:lpstr>
      <vt:lpstr>Лабораторное обучение</vt:lpstr>
      <vt:lpstr>Материальная база</vt:lpstr>
      <vt:lpstr>Выступления на конференциях</vt:lpstr>
      <vt:lpstr> Студенческое общежитие </vt:lpstr>
      <vt:lpstr>Культурно-досуговая деятельность</vt:lpstr>
      <vt:lpstr>Традиции</vt:lpstr>
      <vt:lpstr>Сельскохозяйственные работы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Комиссарова Евгения Петровна</dc:creator>
  <cp:lastModifiedBy>User</cp:lastModifiedBy>
  <cp:revision>490</cp:revision>
  <cp:lastPrinted>1601-01-01T00:00:00Z</cp:lastPrinted>
  <dcterms:created xsi:type="dcterms:W3CDTF">1601-01-01T00:00:00Z</dcterms:created>
  <dcterms:modified xsi:type="dcterms:W3CDTF">2017-11-08T01:24:44Z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